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57" r:id="rId3"/>
    <p:sldId id="358" r:id="rId4"/>
    <p:sldId id="359" r:id="rId5"/>
    <p:sldId id="360" r:id="rId6"/>
    <p:sldId id="361" r:id="rId7"/>
    <p:sldId id="362" r:id="rId8"/>
    <p:sldId id="363" r:id="rId9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088D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1"/>
    <p:restoredTop sz="80769" autoAdjust="0"/>
  </p:normalViewPr>
  <p:slideViewPr>
    <p:cSldViewPr>
      <p:cViewPr varScale="1">
        <p:scale>
          <a:sx n="55" d="100"/>
          <a:sy n="55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invertIfNegative val="0"/>
          <c:cat>
            <c:strRef>
              <c:f>Tabelle1!$A$2:$A$4</c:f>
              <c:strCache>
                <c:ptCount val="3"/>
                <c:pt idx="0">
                  <c:v>Bibliotheksmanagement 52.63%</c:v>
                </c:pt>
                <c:pt idx="1">
                  <c:v>Projektmanagement 47.37%</c:v>
                </c:pt>
                <c:pt idx="2">
                  <c:v>Öffentlichkeitsarbeit 36.84%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10</c:v>
                </c:pt>
                <c:pt idx="1">
                  <c:v>9</c:v>
                </c:pt>
                <c:pt idx="2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6646656"/>
        <c:axId val="136648192"/>
        <c:axId val="0"/>
      </c:bar3DChart>
      <c:catAx>
        <c:axId val="13664665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Droid Sans" panose="020B0606030804020204"/>
              </a:defRPr>
            </a:pPr>
            <a:endParaRPr lang="de-DE"/>
          </a:p>
        </c:txPr>
        <c:crossAx val="136648192"/>
        <c:crosses val="autoZero"/>
        <c:auto val="1"/>
        <c:lblAlgn val="ctr"/>
        <c:lblOffset val="100"/>
        <c:noMultiLvlLbl val="0"/>
      </c:catAx>
      <c:valAx>
        <c:axId val="1366481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36646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invertIfNegative val="0"/>
          <c:cat>
            <c:strRef>
              <c:f>Tabelle1!$A$2:$A$5</c:f>
              <c:strCache>
                <c:ptCount val="4"/>
                <c:pt idx="0">
                  <c:v>Bibliothekssysteme 27.78%</c:v>
                </c:pt>
                <c:pt idx="1">
                  <c:v>Discovery Tools 50.00%</c:v>
                </c:pt>
                <c:pt idx="2">
                  <c:v>Web-Tools 66.67%</c:v>
                </c:pt>
                <c:pt idx="3">
                  <c:v>Forschungsdatenmanagement 16.67%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5</c:v>
                </c:pt>
                <c:pt idx="1">
                  <c:v>9</c:v>
                </c:pt>
                <c:pt idx="2">
                  <c:v>12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9292032"/>
        <c:axId val="219293568"/>
        <c:axId val="0"/>
      </c:bar3DChart>
      <c:catAx>
        <c:axId val="2192920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Droid Sans" panose="020B0606030804020204"/>
              </a:defRPr>
            </a:pPr>
            <a:endParaRPr lang="de-DE"/>
          </a:p>
        </c:txPr>
        <c:crossAx val="219293568"/>
        <c:crosses val="autoZero"/>
        <c:auto val="1"/>
        <c:lblAlgn val="ctr"/>
        <c:lblOffset val="100"/>
        <c:noMultiLvlLbl val="0"/>
      </c:catAx>
      <c:valAx>
        <c:axId val="21929356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192920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invertIfNegative val="0"/>
          <c:cat>
            <c:strRef>
              <c:f>Tabelle1!$A$2:$A$4</c:f>
              <c:strCache>
                <c:ptCount val="3"/>
                <c:pt idx="0">
                  <c:v>Didaktik 18.75%</c:v>
                </c:pt>
                <c:pt idx="1">
                  <c:v>Werkzeuge und Anwendungen 87.50%</c:v>
                </c:pt>
                <c:pt idx="2">
                  <c:v>Lerntheorie 6.25%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3</c:v>
                </c:pt>
                <c:pt idx="1">
                  <c:v>14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5161600"/>
        <c:axId val="205182080"/>
        <c:axId val="0"/>
      </c:bar3DChart>
      <c:catAx>
        <c:axId val="2051616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Droid Sans" panose="020B0606030804020204"/>
              </a:defRPr>
            </a:pPr>
            <a:endParaRPr lang="de-DE"/>
          </a:p>
        </c:txPr>
        <c:crossAx val="205182080"/>
        <c:crosses val="autoZero"/>
        <c:auto val="1"/>
        <c:lblAlgn val="ctr"/>
        <c:lblOffset val="100"/>
        <c:noMultiLvlLbl val="0"/>
      </c:catAx>
      <c:valAx>
        <c:axId val="2051820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051616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invertIfNegative val="0"/>
          <c:cat>
            <c:strRef>
              <c:f>Tabelle1!$A$2:$A$4</c:f>
              <c:strCache>
                <c:ptCount val="3"/>
                <c:pt idx="0">
                  <c:v>Auftrittskompetenz 26.67%</c:v>
                </c:pt>
                <c:pt idx="1">
                  <c:v>Präsentationen (inkl. Visualisierung) 60.00%</c:v>
                </c:pt>
                <c:pt idx="2">
                  <c:v>Bibliothek als Verlag 40.00%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4</c:v>
                </c:pt>
                <c:pt idx="1">
                  <c:v>9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5444992"/>
        <c:axId val="205446528"/>
        <c:axId val="0"/>
      </c:bar3DChart>
      <c:catAx>
        <c:axId val="20544499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Droid Sans" panose="020B0606030804020204"/>
              </a:defRPr>
            </a:pPr>
            <a:endParaRPr lang="de-DE"/>
          </a:p>
        </c:txPr>
        <c:crossAx val="205446528"/>
        <c:crosses val="autoZero"/>
        <c:auto val="1"/>
        <c:lblAlgn val="ctr"/>
        <c:lblOffset val="100"/>
        <c:noMultiLvlLbl val="0"/>
      </c:catAx>
      <c:valAx>
        <c:axId val="2054465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054449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invertIfNegative val="0"/>
          <c:cat>
            <c:strRef>
              <c:f>Tabelle1!$A$2:$A$6</c:f>
              <c:strCache>
                <c:ptCount val="5"/>
                <c:pt idx="0">
                  <c:v>Referat 40.00%</c:v>
                </c:pt>
                <c:pt idx="1">
                  <c:v>Workshop 25.00%</c:v>
                </c:pt>
                <c:pt idx="2">
                  <c:v>Podiumsdiskussion 5.00%</c:v>
                </c:pt>
                <c:pt idx="3">
                  <c:v>Besichtigung 35.00%</c:v>
                </c:pt>
                <c:pt idx="4">
                  <c:v>Mischung von allem 60.00%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8</c:v>
                </c:pt>
                <c:pt idx="1">
                  <c:v>5</c:v>
                </c:pt>
                <c:pt idx="2">
                  <c:v>1</c:v>
                </c:pt>
                <c:pt idx="3">
                  <c:v>7</c:v>
                </c:pt>
                <c:pt idx="4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5117184"/>
        <c:axId val="194942080"/>
        <c:axId val="0"/>
      </c:bar3DChart>
      <c:catAx>
        <c:axId val="21511718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Droid Sans" panose="020B0606030804020204"/>
              </a:defRPr>
            </a:pPr>
            <a:endParaRPr lang="de-DE"/>
          </a:p>
        </c:txPr>
        <c:crossAx val="194942080"/>
        <c:crosses val="autoZero"/>
        <c:auto val="1"/>
        <c:lblAlgn val="ctr"/>
        <c:lblOffset val="100"/>
        <c:noMultiLvlLbl val="0"/>
      </c:catAx>
      <c:valAx>
        <c:axId val="1949420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15117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invertIfNegative val="0"/>
          <c:cat>
            <c:strRef>
              <c:f>Tabelle1!$A$2:$A$6</c:f>
              <c:strCache>
                <c:ptCount val="5"/>
                <c:pt idx="0">
                  <c:v>Abendveranstaltung 40.00%</c:v>
                </c:pt>
                <c:pt idx="1">
                  <c:v>ein halber Tag 75.00%</c:v>
                </c:pt>
                <c:pt idx="2">
                  <c:v>ein Tag 15.00%</c:v>
                </c:pt>
                <c:pt idx="3">
                  <c:v>mehrere Tage 0%</c:v>
                </c:pt>
                <c:pt idx="4">
                  <c:v>eine Mischung von allem 25.00%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8</c:v>
                </c:pt>
                <c:pt idx="1">
                  <c:v>15</c:v>
                </c:pt>
                <c:pt idx="2">
                  <c:v>3</c:v>
                </c:pt>
                <c:pt idx="3">
                  <c:v>0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5152896"/>
        <c:axId val="195629056"/>
        <c:axId val="0"/>
      </c:bar3DChart>
      <c:catAx>
        <c:axId val="2151528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Droid Sans" panose="020B0606030804020204"/>
              </a:defRPr>
            </a:pPr>
            <a:endParaRPr lang="de-DE"/>
          </a:p>
        </c:txPr>
        <c:crossAx val="195629056"/>
        <c:crosses val="autoZero"/>
        <c:auto val="1"/>
        <c:lblAlgn val="ctr"/>
        <c:lblOffset val="100"/>
        <c:noMultiLvlLbl val="0"/>
      </c:catAx>
      <c:valAx>
        <c:axId val="19562905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151528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42632-D551-4D37-8F58-EAAE16A0B415}" type="datetimeFigureOut">
              <a:rPr lang="de-CH" smtClean="0"/>
              <a:t>22.08.2016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6159E-D6AD-4D09-B712-026926265B4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319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D0E11-4930-41F9-A2B4-0AEB5B33B98E}" type="datetimeFigureOut">
              <a:rPr lang="de-CH" smtClean="0"/>
              <a:t>22.08.2016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8420-01FE-4A9B-AF64-03C793655EC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94534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A8420-01FE-4A9B-AF64-03C793655EC4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10966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A8420-01FE-4A9B-AF64-03C793655EC4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52148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anchor="ctr"/>
          <a:lstStyle>
            <a:lvl1pPr>
              <a:defRPr sz="4000" b="1">
                <a:solidFill>
                  <a:srgbClr val="0070C0"/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Mitgliederversammlung 2016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‹Nr.›</a:t>
            </a:fld>
            <a:endParaRPr lang="de-CH"/>
          </a:p>
        </p:txBody>
      </p:sp>
      <p:pic>
        <p:nvPicPr>
          <p:cNvPr id="8" name="Picture 6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67544" y="233342"/>
            <a:ext cx="3037960" cy="1186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5973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Mitgliederversammlung 2016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7051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>
              <a:defRPr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Mitgliederversammlung 2016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56258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353347"/>
          </a:xfrm>
        </p:spPr>
        <p:txBody>
          <a:bodyPr/>
          <a:lstStyle>
            <a:lvl1pPr>
              <a:defRPr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  <a:lvl2pPr>
              <a:defRPr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2pPr>
            <a:lvl3pPr>
              <a:defRPr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3pPr>
            <a:lvl4pPr>
              <a:defRPr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4pPr>
            <a:lvl5pPr>
              <a:defRPr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Mitgliederversammlung 2016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‹Nr.›</a:t>
            </a:fld>
            <a:endParaRPr lang="de-CH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anchor="ctr"/>
          <a:lstStyle>
            <a:lvl1pPr>
              <a:defRPr sz="3200" b="1">
                <a:solidFill>
                  <a:srgbClr val="0070C0"/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12247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</a:lstStyle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</a:lstStyle>
          <a:p>
            <a:r>
              <a:rPr lang="de-CH" smtClean="0"/>
              <a:t>Mitgliederversammlung 2016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</a:lstStyle>
          <a:p>
            <a:fld id="{995E78B3-770E-49A5-A876-0806DFECB12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51019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  <a:lvl2pPr>
              <a:defRPr sz="24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2pPr>
            <a:lvl3pPr>
              <a:defRPr sz="20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3pPr>
            <a:lvl4pPr>
              <a:defRPr sz="18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4pPr>
            <a:lvl5pPr>
              <a:defRPr sz="18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  <a:lvl2pPr>
              <a:defRPr sz="24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2pPr>
            <a:lvl3pPr>
              <a:defRPr sz="20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3pPr>
            <a:lvl4pPr>
              <a:defRPr sz="18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4pPr>
            <a:lvl5pPr>
              <a:defRPr sz="18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Mitgliederversammlung 2016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‹Nr.›</a:t>
            </a:fld>
            <a:endParaRPr lang="de-CH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anchor="ctr"/>
          <a:lstStyle>
            <a:lvl1pPr>
              <a:defRPr sz="3200" b="1">
                <a:solidFill>
                  <a:srgbClr val="0070C0"/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58920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anchor="ctr"/>
          <a:lstStyle>
            <a:lvl1pPr>
              <a:defRPr sz="3200" b="1">
                <a:solidFill>
                  <a:srgbClr val="0070C0"/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  <a:lvl2pPr>
              <a:defRPr sz="20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2pPr>
            <a:lvl3pPr>
              <a:defRPr sz="18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3pPr>
            <a:lvl4pPr>
              <a:defRPr sz="16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4pPr>
            <a:lvl5pPr>
              <a:defRPr sz="16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  <a:lvl2pPr>
              <a:defRPr sz="20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2pPr>
            <a:lvl3pPr>
              <a:defRPr sz="18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3pPr>
            <a:lvl4pPr>
              <a:defRPr sz="16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4pPr>
            <a:lvl5pPr>
              <a:defRPr sz="16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Mitgliederversammlung 2016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15614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anchor="ctr"/>
          <a:lstStyle>
            <a:lvl1pPr>
              <a:defRPr sz="3200" b="1">
                <a:solidFill>
                  <a:srgbClr val="0070C0"/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Mitgliederversammlung 2016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7584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Mitgliederversammlung 2016</a:t>
            </a:r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01108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  <a:lvl2pPr>
              <a:defRPr sz="28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2pPr>
            <a:lvl3pPr>
              <a:defRPr sz="24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3pPr>
            <a:lvl4pPr>
              <a:defRPr sz="20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4pPr>
            <a:lvl5pPr>
              <a:defRPr sz="2000"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Mitgliederversammlung 2016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88021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smtClean="0"/>
              <a:t>Mitgliederversammlung 2016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0633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 dirty="0" smtClean="0"/>
              <a:t>Mitgliederversammlung 2016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E78B3-770E-49A5-A876-0806DFECB12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266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802631"/>
          </a:xfrm>
        </p:spPr>
        <p:txBody>
          <a:bodyPr/>
          <a:lstStyle/>
          <a:p>
            <a:r>
              <a:rPr lang="de-CH" sz="4400" dirty="0" smtClean="0"/>
              <a:t>Resultate der </a:t>
            </a:r>
            <a:br>
              <a:rPr lang="de-CH" sz="4400" dirty="0" smtClean="0"/>
            </a:br>
            <a:r>
              <a:rPr lang="de-CH" sz="4400" dirty="0" smtClean="0"/>
              <a:t>Online-Umfrage zu den Veranstaltungen </a:t>
            </a:r>
            <a:br>
              <a:rPr lang="de-CH" sz="4400" dirty="0" smtClean="0"/>
            </a:br>
            <a:r>
              <a:rPr lang="de-CH" sz="4400" dirty="0" smtClean="0"/>
              <a:t>der IG WBS</a:t>
            </a:r>
            <a:endParaRPr lang="de-CH" sz="4400" b="1" dirty="0">
              <a:solidFill>
                <a:srgbClr val="0070C0"/>
              </a:solidFill>
            </a:endParaRPr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>
          <a:xfrm>
            <a:off x="251520" y="4581128"/>
            <a:ext cx="8712968" cy="2016224"/>
          </a:xfrm>
        </p:spPr>
        <p:txBody>
          <a:bodyPr>
            <a:normAutofit/>
          </a:bodyPr>
          <a:lstStyle/>
          <a:p>
            <a:endParaRPr lang="de-CH" b="1" dirty="0" smtClean="0"/>
          </a:p>
          <a:p>
            <a:endParaRPr lang="de-CH" b="1" dirty="0"/>
          </a:p>
          <a:p>
            <a:r>
              <a:rPr lang="de-CH" b="1" dirty="0" smtClean="0"/>
              <a:t>Apri</a:t>
            </a:r>
            <a:r>
              <a:rPr lang="de-CH" b="1" dirty="0" smtClean="0"/>
              <a:t>l bis Juni 2016</a:t>
            </a:r>
            <a:endParaRPr lang="de-CH" b="1" dirty="0"/>
          </a:p>
        </p:txBody>
      </p:sp>
    </p:spTree>
    <p:extLst>
      <p:ext uri="{BB962C8B-B14F-4D97-AF65-F5344CB8AC3E}">
        <p14:creationId xmlns:p14="http://schemas.microsoft.com/office/powerpoint/2010/main" val="210745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>
                <a:latin typeface="Droid Sans" panose="020B0606030804020204"/>
              </a:rPr>
              <a:t>Themenbereich Management</a:t>
            </a:r>
            <a:endParaRPr lang="de-CH" dirty="0">
              <a:latin typeface="Droid Sans" panose="020B0606030804020204"/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1805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48546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Themenbereich Neue Technologien</a:t>
            </a:r>
            <a:endParaRPr lang="de-CH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628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87631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Themenbereich Lehre</a:t>
            </a:r>
            <a:endParaRPr lang="de-CH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5364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72309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Weitere Themen I</a:t>
            </a:r>
            <a:endParaRPr lang="de-CH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99378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60340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Weitere Themen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Teamführung</a:t>
            </a:r>
          </a:p>
          <a:p>
            <a:r>
              <a:rPr lang="de-CH" dirty="0" smtClean="0"/>
              <a:t>Lernräume gestalten</a:t>
            </a:r>
          </a:p>
          <a:p>
            <a:r>
              <a:rPr lang="de-CH" dirty="0" smtClean="0"/>
              <a:t>Raumentwicklung allgemein</a:t>
            </a:r>
          </a:p>
          <a:p>
            <a:r>
              <a:rPr lang="de-CH" dirty="0" smtClean="0"/>
              <a:t>Innovative Ansätze und Methoden z.B. Design </a:t>
            </a:r>
            <a:r>
              <a:rPr lang="de-CH" dirty="0" err="1" smtClean="0"/>
              <a:t>Thinking</a:t>
            </a:r>
            <a:endParaRPr lang="de-CH" dirty="0" smtClean="0"/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01733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Veranstaltungsformate</a:t>
            </a:r>
            <a:endParaRPr lang="de-CH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63561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5691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Veranstaltungsdauer</a:t>
            </a:r>
            <a:endParaRPr lang="de-CH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88032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smtClean="0"/>
              <a:t>IG WBS / GI BSS 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E78B3-770E-49A5-A876-0806DFECB12B}" type="slidenum">
              <a:rPr lang="de-CH" smtClean="0"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5950270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Benutzerdefiniert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Bildschirmpräsentation (4:3)</PresentationFormat>
  <Paragraphs>31</Paragraphs>
  <Slides>8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</vt:lpstr>
      <vt:lpstr>Resultate der  Online-Umfrage zu den Veranstaltungen  der IG WBS</vt:lpstr>
      <vt:lpstr>Themenbereich Management</vt:lpstr>
      <vt:lpstr>Themenbereich Neue Technologien</vt:lpstr>
      <vt:lpstr>Themenbereich Lehre</vt:lpstr>
      <vt:lpstr>Weitere Themen I</vt:lpstr>
      <vt:lpstr>Weitere Themen</vt:lpstr>
      <vt:lpstr>Veranstaltungsformate</vt:lpstr>
      <vt:lpstr>Veranstaltungsdauer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Neue Tätigkeitsfelder und Ausbildungsmöglichkeiten in der Schweiz: Impulse und Perspektiven für das Berufsbild wissenschaftlicher Bibliothekarinnen und Bibliothekare</dc:title>
  <dc:creator>Marianne Ingold</dc:creator>
  <cp:lastModifiedBy>Catrina</cp:lastModifiedBy>
  <cp:revision>242</cp:revision>
  <cp:lastPrinted>2015-05-25T09:18:09Z</cp:lastPrinted>
  <dcterms:created xsi:type="dcterms:W3CDTF">2014-05-25T19:47:58Z</dcterms:created>
  <dcterms:modified xsi:type="dcterms:W3CDTF">2016-08-22T13:16:03Z</dcterms:modified>
</cp:coreProperties>
</file>